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8" r:id="rId9"/>
    <p:sldId id="265" r:id="rId10"/>
    <p:sldId id="266" r:id="rId11"/>
    <p:sldId id="267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41BF-9E6A-4D60-AF27-D56F3064B0F5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9F3E-3178-4B7D-B41A-62EECC7D95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41BF-9E6A-4D60-AF27-D56F3064B0F5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9F3E-3178-4B7D-B41A-62EECC7D95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41BF-9E6A-4D60-AF27-D56F3064B0F5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9F3E-3178-4B7D-B41A-62EECC7D95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41BF-9E6A-4D60-AF27-D56F3064B0F5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9F3E-3178-4B7D-B41A-62EECC7D95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41BF-9E6A-4D60-AF27-D56F3064B0F5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9F3E-3178-4B7D-B41A-62EECC7D95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41BF-9E6A-4D60-AF27-D56F3064B0F5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9F3E-3178-4B7D-B41A-62EECC7D95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41BF-9E6A-4D60-AF27-D56F3064B0F5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9F3E-3178-4B7D-B41A-62EECC7D95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41BF-9E6A-4D60-AF27-D56F3064B0F5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9F3E-3178-4B7D-B41A-62EECC7D95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41BF-9E6A-4D60-AF27-D56F3064B0F5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9F3E-3178-4B7D-B41A-62EECC7D95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41BF-9E6A-4D60-AF27-D56F3064B0F5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9F3E-3178-4B7D-B41A-62EECC7D957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41BF-9E6A-4D60-AF27-D56F3064B0F5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D29F3E-3178-4B7D-B41A-62EECC7D957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ED29F3E-3178-4B7D-B41A-62EECC7D957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71241BF-9E6A-4D60-AF27-D56F3064B0F5}" type="datetimeFigureOut">
              <a:rPr lang="en-US" smtClean="0"/>
              <a:t>5/13/2016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ettrendygifs.wordpress.com/2016/01/28/new-trending-gif-tagged-" TargetMode="External"/><Relationship Id="rId2" Type="http://schemas.openxmlformats.org/officeDocument/2006/relationships/hyperlink" Target="http://infospace.ischool.syr.edu/2012/03/17/internet-blackout-how-to-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elegraph.co.uk/education/7220021/Computers-in-schools-could-do-more-harm-than-" TargetMode="External"/><Relationship Id="rId5" Type="http://schemas.openxmlformats.org/officeDocument/2006/relationships/hyperlink" Target="http://www.dispatch.com/content/stories/local/2013/10/21/elementary-students-learn-to-type-to-take-" TargetMode="External"/><Relationship Id="rId4" Type="http://schemas.openxmlformats.org/officeDocument/2006/relationships/hyperlink" Target="http://fedobe.com/follow-some-rules-basic-guidelines-for-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leacherreport.com/articles/1214933-the-21-most-" TargetMode="External"/><Relationship Id="rId2" Type="http://schemas.openxmlformats.org/officeDocument/2006/relationships/hyperlink" Target="http://www.dailymail.co.uk/news/article-2845762/The-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elegraph.co.uk/news/health/10728006/Moment-a-deaf-woman-could-hear-for-first-" TargetMode="External"/><Relationship Id="rId4" Type="http://schemas.openxmlformats.org/officeDocument/2006/relationships/hyperlink" Target="http://www.mobileorchestra.com/choose-right-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isticbrain.com/computer-sales-" TargetMode="External"/><Relationship Id="rId2" Type="http://schemas.openxmlformats.org/officeDocument/2006/relationships/hyperlink" Target="http://www.smartsign.com/no-cell-phone-signs/cell-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segeek.com/what-are-the-different-types-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gif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Have computers benefited society?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Jonathan Fulkert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91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Computers effect the thinking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200" dirty="0" smtClean="0"/>
              <a:t>Students lose focus</a:t>
            </a:r>
          </a:p>
          <a:p>
            <a:r>
              <a:rPr lang="en-US" sz="3200" dirty="0" smtClean="0"/>
              <a:t>Cannot write long papers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14800"/>
            <a:ext cx="29629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04912" y="6324600"/>
            <a:ext cx="18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(Child writing, 2016)</a:t>
            </a:r>
            <a:endParaRPr lang="en-US" sz="1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2900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19800" y="5036127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(Brain, 2016)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3634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Limit the use of Computers in educational zones</a:t>
            </a:r>
          </a:p>
          <a:p>
            <a:endParaRPr lang="en-US" sz="2400" dirty="0" smtClean="0"/>
          </a:p>
          <a:p>
            <a:r>
              <a:rPr lang="en-US" sz="2400" dirty="0" smtClean="0"/>
              <a:t>Bringing kids up early </a:t>
            </a:r>
          </a:p>
          <a:p>
            <a:pPr marL="114300" indent="0">
              <a:buNone/>
            </a:pPr>
            <a:r>
              <a:rPr lang="en-US" sz="2400" dirty="0" smtClean="0"/>
              <a:t>knowing computer device uses</a:t>
            </a:r>
          </a:p>
          <a:p>
            <a:pPr marL="114300" indent="0">
              <a:buNone/>
            </a:pPr>
            <a:endParaRPr lang="en-US" sz="2400" dirty="0"/>
          </a:p>
          <a:p>
            <a:r>
              <a:rPr lang="en-US" sz="2400" dirty="0" smtClean="0"/>
              <a:t>Create modes on a computer to stop distractions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338638"/>
            <a:ext cx="25146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67000" y="6157913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(No Cellphone, 2016)</a:t>
            </a:r>
            <a:endParaRPr lang="en-US" sz="1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57400"/>
            <a:ext cx="2511631" cy="173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86600" y="3815418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(Children on a Computer, 2016)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5765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"/>
            <a:ext cx="7924800" cy="5715000"/>
          </a:xfrm>
        </p:spPr>
        <p:txBody>
          <a:bodyPr>
            <a:normAutofit fontScale="25000" lnSpcReduction="20000"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References</a:t>
            </a:r>
            <a:endParaRPr lang="en-US" sz="12800" dirty="0">
              <a:ea typeface="Calibri"/>
              <a:cs typeface="Times New Roman"/>
            </a:endParaRPr>
          </a:p>
          <a:p>
            <a:pPr marL="552450" marR="333375" indent="-457200">
              <a:lnSpc>
                <a:spcPts val="275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[Photograph]. (2012). Retrieved from </a:t>
            </a:r>
            <a:r>
              <a:rPr lang="en-US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http://</a:t>
            </a:r>
            <a:r>
              <a:rPr lang="en-US" sz="4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infospace.ischool.syr.edu/2012/03/17/internet-blackout-how-to-</a:t>
            </a:r>
            <a:r>
              <a:rPr lang="en-US" sz="4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limit-online-distractions</a:t>
            </a:r>
            <a:r>
              <a:rPr lang="en-US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</a:t>
            </a:r>
            <a:endParaRPr lang="en-US" sz="4800" dirty="0">
              <a:ea typeface="Calibri"/>
              <a:cs typeface="Times New Roman"/>
            </a:endParaRPr>
          </a:p>
          <a:p>
            <a:pPr marL="552450" marR="333375" indent="-457200">
              <a:lnSpc>
                <a:spcPts val="275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[Photograph]. (2016). Retrieved from </a:t>
            </a:r>
            <a:r>
              <a:rPr lang="en-US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https://</a:t>
            </a:r>
            <a:r>
              <a:rPr lang="en-US" sz="4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gettrendygifs.wordpress.com/2016/01/28/new-trending-gif-tagged-</a:t>
            </a:r>
            <a:r>
              <a:rPr lang="en-US" sz="4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lang="en-US" sz="48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squidward</a:t>
            </a:r>
            <a:r>
              <a:rPr lang="en-US" sz="4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-dab-dabbing-</a:t>
            </a:r>
            <a:r>
              <a:rPr lang="en-US" sz="48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swagward</a:t>
            </a:r>
            <a:endParaRPr lang="en-US" sz="4800" dirty="0">
              <a:ea typeface="Calibri"/>
              <a:cs typeface="Times New Roman"/>
            </a:endParaRPr>
          </a:p>
          <a:p>
            <a:pPr marL="552450" marR="333375" indent="-457200">
              <a:lnSpc>
                <a:spcPts val="275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Biswal</a:t>
            </a:r>
            <a:r>
              <a:rPr lang="en-US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 G. (2016). [Photograph]. Retrieved from </a:t>
            </a:r>
            <a:r>
              <a:rPr lang="en-US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hlinkClick r:id="rId4"/>
              </a:rPr>
              <a:t>http://</a:t>
            </a:r>
            <a:r>
              <a:rPr lang="en-US" sz="4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hlinkClick r:id="rId4"/>
              </a:rPr>
              <a:t>fedobe.com/follow-some-rules-basic-guidelines-for-</a:t>
            </a:r>
            <a:r>
              <a:rPr lang="en-US" sz="4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content-writing</a:t>
            </a:r>
            <a:r>
              <a:rPr lang="en-US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</a:t>
            </a:r>
            <a:endParaRPr lang="en-US" sz="4800" dirty="0">
              <a:ea typeface="Calibri"/>
              <a:cs typeface="Times New Roman"/>
            </a:endParaRPr>
          </a:p>
          <a:p>
            <a:pPr marL="552450" marR="333375" indent="-457200">
              <a:lnSpc>
                <a:spcPts val="275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Boss, C. (2013). [Photograph]. Retrieved from </a:t>
            </a:r>
            <a:r>
              <a:rPr lang="en-US" sz="4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lang="en-US" sz="4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hlinkClick r:id="rId5"/>
              </a:rPr>
              <a:t>http</a:t>
            </a:r>
            <a:r>
              <a:rPr lang="en-US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hlinkClick r:id="rId5"/>
              </a:rPr>
              <a:t>://</a:t>
            </a:r>
            <a:r>
              <a:rPr lang="en-US" sz="4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hlinkClick r:id="rId5"/>
              </a:rPr>
              <a:t>www.dispatch.com/content/stories/local/2013/10/21/elementary-students-learn-to-type-to-take-</a:t>
            </a:r>
            <a:r>
              <a:rPr lang="en-US" sz="4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tests.html</a:t>
            </a:r>
            <a:endParaRPr lang="en-US" sz="4800" dirty="0">
              <a:ea typeface="Calibri"/>
              <a:cs typeface="Times New Roman"/>
            </a:endParaRPr>
          </a:p>
          <a:p>
            <a:pPr marL="552450" marR="333375" indent="-457200">
              <a:lnSpc>
                <a:spcPts val="275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DR. ODD. (2016). [Photograph]. Retrieved from http://www.drodd.com/html4/funny-cat-gifs.html</a:t>
            </a:r>
            <a:endParaRPr lang="en-US" sz="4800" dirty="0">
              <a:ea typeface="Calibri"/>
              <a:cs typeface="Times New Roman"/>
            </a:endParaRPr>
          </a:p>
          <a:p>
            <a:pPr marL="552450" marR="333375" indent="-457200">
              <a:lnSpc>
                <a:spcPts val="275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Favim</a:t>
            </a:r>
            <a:r>
              <a:rPr lang="en-US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(2011). [Photograph]. Retrieved from http://favim.com/image/79244/</a:t>
            </a:r>
            <a:endParaRPr lang="en-US" sz="4800" dirty="0">
              <a:ea typeface="Calibri"/>
              <a:cs typeface="Times New Roman"/>
            </a:endParaRPr>
          </a:p>
          <a:p>
            <a:pPr marL="552450" marR="333375" indent="-457200">
              <a:lnSpc>
                <a:spcPts val="275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Florida Virtual School. (2016). FLVS. Retrieved from https://www.flvs.net/</a:t>
            </a:r>
            <a:endParaRPr lang="en-US" sz="4800" dirty="0">
              <a:ea typeface="Calibri"/>
              <a:cs typeface="Times New Roman"/>
            </a:endParaRPr>
          </a:p>
          <a:p>
            <a:pPr marL="552450" marR="333375" indent="-457200">
              <a:lnSpc>
                <a:spcPts val="275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Greenfield, S. (2010, February). Computers in schools could do more harm than good. Retrieved from </a:t>
            </a:r>
            <a:r>
              <a:rPr lang="en-US" sz="4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lang="en-US" sz="4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hlinkClick r:id="rId6"/>
              </a:rPr>
              <a:t>http</a:t>
            </a:r>
            <a:r>
              <a:rPr lang="en-US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hlinkClick r:id="rId6"/>
              </a:rPr>
              <a:t>://</a:t>
            </a:r>
            <a:r>
              <a:rPr lang="en-US" sz="4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hlinkClick r:id="rId6"/>
              </a:rPr>
              <a:t>www.telegraph.co.uk/education/7220021/Computers-in-schools-could-do-more-harm-than-</a:t>
            </a:r>
            <a:r>
              <a:rPr lang="en-US" sz="4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good.html</a:t>
            </a:r>
            <a:endParaRPr lang="en-US" sz="4800" dirty="0">
              <a:ea typeface="Calibri"/>
              <a:cs typeface="Times New Roman"/>
            </a:endParaRPr>
          </a:p>
          <a:p>
            <a:pPr marL="552450" marR="333375" indent="-457200">
              <a:lnSpc>
                <a:spcPts val="275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Hear Better. (2016). [Photograph]. Retrieved from https://www.hear-better.com/magento/</a:t>
            </a:r>
            <a:endParaRPr lang="en-US" sz="4800" dirty="0">
              <a:ea typeface="Calibri"/>
              <a:cs typeface="Times New Roman"/>
            </a:endParaRPr>
          </a:p>
          <a:p>
            <a:pPr marL="552450" marR="333375" indent="-457200">
              <a:lnSpc>
                <a:spcPts val="275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Imgur</a:t>
            </a:r>
            <a:r>
              <a:rPr lang="en-US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(2013). Retrieved from http://imgur.com/gallery/EWFzV</a:t>
            </a:r>
            <a:endParaRPr lang="en-US" sz="4800" dirty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a typeface="Calibri"/>
                <a:cs typeface="Times New Roman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16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7620000" cy="4800600"/>
          </a:xfrm>
        </p:spPr>
        <p:txBody>
          <a:bodyPr>
            <a:normAutofit fontScale="25000" lnSpcReduction="20000"/>
          </a:bodyPr>
          <a:lstStyle/>
          <a:p>
            <a:pPr marL="552450" marR="333375" indent="-457200">
              <a:lnSpc>
                <a:spcPts val="275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Klausner</a:t>
            </a:r>
            <a:r>
              <a:rPr lang="en-US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 A. (2014, November 23). Sick boy goes to school as a ROBOT and interacts with students and </a:t>
            </a:r>
            <a:r>
              <a:rPr lang="en-US" sz="4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teachers </a:t>
            </a:r>
            <a:r>
              <a:rPr lang="en-US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via computer. Retrieved from </a:t>
            </a:r>
            <a:r>
              <a:rPr lang="en-US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http://</a:t>
            </a:r>
            <a:r>
              <a:rPr lang="en-US" sz="4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www.dailymail.co.uk/news/article-2845762/The-</a:t>
            </a:r>
            <a:r>
              <a:rPr lang="en-US" sz="4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popular-bot-school-Sick-boy-goes-school-ROBOT-interacts-students-teachers-computer.html</a:t>
            </a:r>
            <a:endParaRPr lang="en-US" sz="4800" dirty="0">
              <a:ea typeface="Calibri"/>
              <a:cs typeface="Times New Roman"/>
            </a:endParaRPr>
          </a:p>
          <a:p>
            <a:pPr marL="552450" marR="333375" indent="-457200">
              <a:lnSpc>
                <a:spcPts val="275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Lee, A. (2012). [Photograph]. Retrieved from </a:t>
            </a:r>
            <a:r>
              <a:rPr lang="en-US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http://</a:t>
            </a:r>
            <a:r>
              <a:rPr lang="en-US" sz="4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bleacherreport.com/articles/1214933-the-21-most-</a:t>
            </a:r>
            <a:r>
              <a:rPr lang="en-US" sz="4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distracting-fans-in-sports</a:t>
            </a:r>
            <a:endParaRPr lang="en-US" sz="4800" dirty="0">
              <a:ea typeface="Calibri"/>
              <a:cs typeface="Times New Roman"/>
            </a:endParaRPr>
          </a:p>
          <a:p>
            <a:pPr marL="552450" marR="333375" indent="-457200">
              <a:lnSpc>
                <a:spcPts val="275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Mobile Orchestra. (2016). [Photograph]. Retrieved from </a:t>
            </a:r>
            <a:r>
              <a:rPr lang="en-US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hlinkClick r:id="rId4"/>
              </a:rPr>
              <a:t>http://</a:t>
            </a:r>
            <a:r>
              <a:rPr lang="en-US" sz="4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hlinkClick r:id="rId4"/>
              </a:rPr>
              <a:t>www.mobileorchestra.com/choose-right-</a:t>
            </a:r>
            <a:r>
              <a:rPr lang="en-US" sz="4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smartphone.html</a:t>
            </a:r>
            <a:endParaRPr lang="en-US" sz="4800" dirty="0">
              <a:ea typeface="Calibri"/>
              <a:cs typeface="Times New Roman"/>
            </a:endParaRPr>
          </a:p>
          <a:p>
            <a:pPr marL="552450" marR="333375" indent="-457200">
              <a:lnSpc>
                <a:spcPts val="275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National Geographic. (2016). [Photograph]. Retrieved from </a:t>
            </a:r>
            <a:r>
              <a:rPr lang="en-US" sz="4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http</a:t>
            </a:r>
            <a:r>
              <a:rPr lang="en-US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://kids.nationalgeographic.com/explore/science/your-amazing-brain/</a:t>
            </a:r>
            <a:endParaRPr lang="en-US" sz="4800" dirty="0">
              <a:ea typeface="Calibri"/>
              <a:cs typeface="Times New Roman"/>
            </a:endParaRPr>
          </a:p>
          <a:p>
            <a:pPr marL="552450" marR="333375" indent="-457200">
              <a:lnSpc>
                <a:spcPts val="275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Rayner, G. (2014, March). Moment a deaf woman could hear for first time. Retrieved from </a:t>
            </a:r>
            <a:r>
              <a:rPr lang="en-US" sz="4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lang="en-US" sz="4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hlinkClick r:id="rId5"/>
              </a:rPr>
              <a:t>http</a:t>
            </a:r>
            <a:r>
              <a:rPr lang="en-US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hlinkClick r:id="rId5"/>
              </a:rPr>
              <a:t>://</a:t>
            </a:r>
            <a:r>
              <a:rPr lang="en-US" sz="4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hlinkClick r:id="rId5"/>
              </a:rPr>
              <a:t>www.telegraph.co.uk/news/health/10728006/Moment-a-deaf-woman-could-hear-for-first-</a:t>
            </a:r>
            <a:r>
              <a:rPr lang="en-US" sz="4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time.html</a:t>
            </a:r>
            <a:endParaRPr lang="en-US" sz="4800" dirty="0">
              <a:ea typeface="Calibri"/>
              <a:cs typeface="Times New Roman"/>
            </a:endParaRPr>
          </a:p>
          <a:p>
            <a:pPr marL="552450" marR="333375" indent="-457200">
              <a:lnSpc>
                <a:spcPts val="275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Reddit. (2015). [Photograph]. Retrieved from </a:t>
            </a:r>
            <a:r>
              <a:rPr lang="en-US" sz="4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https</a:t>
            </a:r>
            <a:r>
              <a:rPr lang="en-US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://www.reddit.com/r/gifs/comments/2y57y5/cat_with_head_stuck_in_bread</a:t>
            </a:r>
            <a:endParaRPr lang="en-US" sz="4800" dirty="0">
              <a:ea typeface="Calibri"/>
              <a:cs typeface="Times New Roman"/>
            </a:endParaRPr>
          </a:p>
          <a:p>
            <a:pPr marL="552450" marR="333375" indent="-457200">
              <a:lnSpc>
                <a:spcPts val="275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Reddit. (2015). [Photograph]. Retrieved from 	https://www.reddit.com/r/pics/comments/3xnfvb/hilary_trump/</a:t>
            </a:r>
            <a:endParaRPr lang="en-US" sz="4800" dirty="0" smtClean="0">
              <a:ea typeface="Calibri"/>
              <a:cs typeface="Times New Roman"/>
            </a:endParaRPr>
          </a:p>
          <a:p>
            <a:pPr marL="552450" marR="333375" indent="-457200">
              <a:lnSpc>
                <a:spcPts val="275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Roos</a:t>
            </a:r>
            <a:r>
              <a:rPr lang="en-US" sz="4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 L., &amp; Lambert, K. (2016). Using Technology To Increase Literacy Skills. Retrieved from 	http://ttac.odu.edu/articles/litcy.html</a:t>
            </a:r>
            <a:endParaRPr lang="en-US" sz="4800" dirty="0" smtClean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2780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52450" marR="333375" lvl="0" indent="-457200">
              <a:lnSpc>
                <a:spcPts val="2750"/>
              </a:lnSpc>
              <a:spcBef>
                <a:spcPts val="0"/>
              </a:spcBef>
              <a:buClr>
                <a:srgbClr val="A9A57C"/>
              </a:buClr>
            </a:pP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Science Direct. (2016). Laptop multitasking hinders classroom learning for both users and nearby peers. 	Retrieved from http://www.sciencedirect.com/science/article/pii/S0360131512002254</a:t>
            </a:r>
            <a:endParaRPr lang="en-US" sz="1200" dirty="0">
              <a:solidFill>
                <a:srgbClr val="2F2B20"/>
              </a:solidFill>
              <a:ea typeface="Calibri"/>
              <a:cs typeface="Times New Roman"/>
            </a:endParaRPr>
          </a:p>
          <a:p>
            <a:pPr marL="552450" marR="333375" lvl="0" indent="-457200">
              <a:lnSpc>
                <a:spcPts val="2750"/>
              </a:lnSpc>
              <a:spcBef>
                <a:spcPts val="0"/>
              </a:spcBef>
              <a:buClr>
                <a:srgbClr val="A9A57C"/>
              </a:buClr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SmartSign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(2016). [Photograph]. Retrieved from 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http://www.smartsign.com/no-cell-phone-signs/cell-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phone-free-zone-sign/sku-s-7680.aspx</a:t>
            </a:r>
            <a:endParaRPr lang="en-US" sz="1200" dirty="0">
              <a:solidFill>
                <a:srgbClr val="2F2B20"/>
              </a:solidFill>
              <a:ea typeface="Calibri"/>
              <a:cs typeface="Times New Roman"/>
            </a:endParaRPr>
          </a:p>
          <a:p>
            <a:pPr marL="552450" marR="333375" lvl="0" indent="-457200">
              <a:lnSpc>
                <a:spcPts val="2750"/>
              </a:lnSpc>
              <a:spcBef>
                <a:spcPts val="0"/>
              </a:spcBef>
              <a:buClr>
                <a:srgbClr val="A9A57C"/>
              </a:buClr>
            </a:pP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Statistic Brain. (2016). Computer Sales Statistics. Retrieved from 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www.statisticbrain.com/computer-sales-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statistics/</a:t>
            </a:r>
            <a:endParaRPr lang="en-US" sz="1200" dirty="0">
              <a:solidFill>
                <a:srgbClr val="2F2B20"/>
              </a:solidFill>
              <a:ea typeface="Calibri"/>
              <a:cs typeface="Times New Roman"/>
            </a:endParaRPr>
          </a:p>
          <a:p>
            <a:pPr marL="552450" marR="333375" lvl="0" indent="-457200">
              <a:lnSpc>
                <a:spcPts val="2750"/>
              </a:lnSpc>
              <a:spcBef>
                <a:spcPts val="0"/>
              </a:spcBef>
              <a:buClr>
                <a:srgbClr val="A9A57C"/>
              </a:buClr>
            </a:pP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University of Chicago medicine. (2016). [Drawing]. Retrieved from 	http://www.uchicagokidshospital.org/specialties/ent/hearing-loss/cochlear/about.html</a:t>
            </a:r>
            <a:endParaRPr lang="en-US" sz="1200" dirty="0">
              <a:solidFill>
                <a:srgbClr val="2F2B20"/>
              </a:solidFill>
              <a:ea typeface="Calibri"/>
              <a:cs typeface="Times New Roman"/>
            </a:endParaRPr>
          </a:p>
          <a:p>
            <a:pPr marL="552450" marR="333375" lvl="0" indent="-457200">
              <a:lnSpc>
                <a:spcPts val="2750"/>
              </a:lnSpc>
              <a:spcBef>
                <a:spcPts val="0"/>
              </a:spcBef>
              <a:spcAft>
                <a:spcPts val="750"/>
              </a:spcAft>
              <a:buClr>
                <a:srgbClr val="A9A57C"/>
              </a:buClr>
            </a:pP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Wise Geek. (2016). [Photograph]. Retrieved from 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hlinkClick r:id="rId4"/>
              </a:rPr>
              <a:t>http://www.wisegeek.com/what-are-the-different-types-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of-computer-software-for-kids.htm</a:t>
            </a:r>
            <a:endParaRPr lang="en-US" sz="1200" dirty="0">
              <a:solidFill>
                <a:srgbClr val="2F2B20"/>
              </a:solidFill>
              <a:ea typeface="Calibri"/>
              <a:cs typeface="Times New Roman"/>
            </a:endParaRPr>
          </a:p>
          <a:p>
            <a:pPr lvl="0">
              <a:buClr>
                <a:srgbClr val="A9A57C"/>
              </a:buClr>
            </a:pPr>
            <a:endParaRPr lang="en-US" sz="600" dirty="0">
              <a:solidFill>
                <a:srgbClr val="2F2B2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28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“A </a:t>
            </a:r>
            <a:r>
              <a:rPr lang="en-US" sz="3200" dirty="0"/>
              <a:t>programmable electronic device designed to accept data</a:t>
            </a:r>
            <a:r>
              <a:rPr lang="en-US" sz="3200" dirty="0" smtClean="0"/>
              <a:t>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830657"/>
            <a:ext cx="2238375" cy="1809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393" y="4640408"/>
            <a:ext cx="20312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(Mobile Orchestra, 2016)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5247895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(Hear Better, 2016)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922" y="2895600"/>
            <a:ext cx="2368478" cy="24003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10400" y="5458223"/>
            <a:ext cx="1042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(WPI, 2016)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625" y="2791447"/>
            <a:ext cx="1477087" cy="266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95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Computers effects on education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00400" y="1937358"/>
            <a:ext cx="2286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</a:t>
            </a:r>
            <a:r>
              <a:rPr lang="en-US" sz="2400" dirty="0" smtClean="0"/>
              <a:t>each people </a:t>
            </a:r>
            <a:r>
              <a:rPr lang="en-US" sz="2400" dirty="0"/>
              <a:t>in </a:t>
            </a:r>
            <a:r>
              <a:rPr lang="en-US" sz="2400" dirty="0" smtClean="0"/>
              <a:t>hard to reach places</a:t>
            </a:r>
            <a:endParaRPr lang="en-US" sz="2400" b="1" dirty="0"/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19800" y="1937358"/>
            <a:ext cx="23622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Teach </a:t>
            </a:r>
            <a:r>
              <a:rPr lang="en-US" sz="2400" b="1" dirty="0"/>
              <a:t>those with educational disabilities</a:t>
            </a:r>
          </a:p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1937358"/>
            <a:ext cx="2438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Computers have benefited society's education</a:t>
            </a:r>
          </a:p>
          <a:p>
            <a:pPr algn="ctr"/>
            <a:endParaRPr lang="en-US" dirty="0"/>
          </a:p>
        </p:txBody>
      </p:sp>
      <p:sp>
        <p:nvSpPr>
          <p:cNvPr id="10" name="Equal 9"/>
          <p:cNvSpPr/>
          <p:nvPr/>
        </p:nvSpPr>
        <p:spPr>
          <a:xfrm>
            <a:off x="2582449" y="2356458"/>
            <a:ext cx="609600" cy="4572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Plus 10"/>
          <p:cNvSpPr/>
          <p:nvPr/>
        </p:nvSpPr>
        <p:spPr>
          <a:xfrm>
            <a:off x="5516671" y="2323576"/>
            <a:ext cx="457200" cy="457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Bent Arrow 11"/>
          <p:cNvSpPr/>
          <p:nvPr/>
        </p:nvSpPr>
        <p:spPr>
          <a:xfrm flipV="1">
            <a:off x="1219200" y="3352800"/>
            <a:ext cx="609600" cy="10668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0" y="3733800"/>
            <a:ext cx="2438400" cy="1219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Distract the users from completing their work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428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Computers can teach those in hard to reach places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ea typeface="Calibri"/>
                <a:cs typeface="Times New Roman"/>
              </a:rPr>
              <a:t>Had surgery forcing him to stay home</a:t>
            </a:r>
          </a:p>
          <a:p>
            <a:r>
              <a:rPr lang="en-US" sz="2800" dirty="0" smtClean="0">
                <a:ea typeface="Calibri"/>
                <a:cs typeface="Times New Roman"/>
              </a:rPr>
              <a:t>Used robot to take his place in school </a:t>
            </a:r>
          </a:p>
          <a:p>
            <a:r>
              <a:rPr lang="en-US" sz="2800" dirty="0" smtClean="0">
                <a:ea typeface="Calibri"/>
                <a:cs typeface="Times New Roman"/>
              </a:rPr>
              <a:t>Didn’t miss out on any of the education he would have missed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577" y="3733800"/>
            <a:ext cx="3980495" cy="2505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1024" y="6310609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(Robot at School, 2014)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9408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FLVS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Calibri"/>
                <a:cs typeface="Times New Roman"/>
              </a:rPr>
              <a:t>“Whether </a:t>
            </a:r>
            <a:r>
              <a:rPr lang="en-US" dirty="0">
                <a:ea typeface="Calibri"/>
                <a:cs typeface="Times New Roman"/>
              </a:rPr>
              <a:t>you live in Florida or beyond, you can access more than </a:t>
            </a:r>
            <a:r>
              <a:rPr lang="en-US" b="1" dirty="0">
                <a:ea typeface="Calibri"/>
                <a:cs typeface="Times New Roman"/>
              </a:rPr>
              <a:t>150</a:t>
            </a:r>
            <a:r>
              <a:rPr lang="en-US" dirty="0">
                <a:ea typeface="Calibri"/>
                <a:cs typeface="Times New Roman"/>
              </a:rPr>
              <a:t> courses with us... Our courses are real—just like the </a:t>
            </a:r>
            <a:r>
              <a:rPr lang="en-US" b="1" dirty="0">
                <a:ea typeface="Calibri"/>
                <a:cs typeface="Times New Roman"/>
              </a:rPr>
              <a:t>certified teachers </a:t>
            </a:r>
            <a:r>
              <a:rPr lang="en-US" dirty="0">
                <a:ea typeface="Calibri"/>
                <a:cs typeface="Times New Roman"/>
              </a:rPr>
              <a:t>who teach them. Public, private, and homeschool students… High school students that have taken a course with FLVS have </a:t>
            </a:r>
            <a:r>
              <a:rPr lang="en-US" b="1" dirty="0">
                <a:ea typeface="Calibri"/>
                <a:cs typeface="Times New Roman"/>
              </a:rPr>
              <a:t>performed higher than the state average </a:t>
            </a:r>
            <a:r>
              <a:rPr lang="en-US" dirty="0">
                <a:ea typeface="Calibri"/>
                <a:cs typeface="Times New Roman"/>
              </a:rPr>
              <a:t>on End-of-Course and Advanced Placement (AP) </a:t>
            </a:r>
            <a:r>
              <a:rPr lang="en-US" dirty="0" smtClean="0">
                <a:ea typeface="Calibri"/>
                <a:cs typeface="Times New Roman"/>
              </a:rPr>
              <a:t>exams”</a:t>
            </a:r>
            <a:endParaRPr lang="en-US" dirty="0">
              <a:ea typeface="Calibri"/>
              <a:cs typeface="Times New Roman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006720"/>
            <a:ext cx="2143125" cy="2143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6302437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(FLVS, 2016)</a:t>
            </a:r>
            <a:endParaRPr 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206744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86200" y="6149845"/>
            <a:ext cx="2247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(Girl on Plane, 2011)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3470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Aiding the educationally challenged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</a:t>
            </a:r>
            <a:r>
              <a:rPr lang="en-US" sz="3200" dirty="0" smtClean="0"/>
              <a:t>larger texts </a:t>
            </a:r>
            <a:r>
              <a:rPr lang="en-US" dirty="0" smtClean="0"/>
              <a:t>for visually impaired</a:t>
            </a:r>
          </a:p>
          <a:p>
            <a:r>
              <a:rPr lang="en-US" dirty="0" smtClean="0"/>
              <a:t>Text </a:t>
            </a:r>
            <a:r>
              <a:rPr lang="en-US" dirty="0"/>
              <a:t>can be repeated as often as necessary </a:t>
            </a:r>
            <a:endParaRPr lang="en-US" dirty="0" smtClean="0"/>
          </a:p>
          <a:p>
            <a:r>
              <a:rPr lang="en-US" dirty="0" smtClean="0"/>
              <a:t>The rate </a:t>
            </a:r>
            <a:r>
              <a:rPr lang="en-US" dirty="0"/>
              <a:t>or pace </a:t>
            </a:r>
            <a:r>
              <a:rPr lang="en-US" dirty="0" smtClean="0"/>
              <a:t>can </a:t>
            </a:r>
            <a:r>
              <a:rPr lang="en-US" dirty="0"/>
              <a:t>be adjusted for </a:t>
            </a:r>
            <a:r>
              <a:rPr lang="en-US" dirty="0" smtClean="0"/>
              <a:t>students who learn slower</a:t>
            </a:r>
          </a:p>
          <a:p>
            <a:r>
              <a:rPr lang="en-US" dirty="0" smtClean="0"/>
              <a:t> </a:t>
            </a:r>
            <a:r>
              <a:rPr lang="en-US" dirty="0"/>
              <a:t>The use of graphics, sound, and animation can help to motivate and encourage children to complete reading tasks more successfully.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95800"/>
            <a:ext cx="25717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5400" y="6277849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(Child on Computer, 2014)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6942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Provides help over educational obstacles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for some who are deaf to hear again</a:t>
            </a:r>
          </a:p>
          <a:p>
            <a:r>
              <a:rPr lang="en-US" dirty="0" smtClean="0"/>
              <a:t>Opens up new way to teach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267635"/>
            <a:ext cx="4341668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29200" y="5638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Cochlear Implant,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82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62409">
            <a:off x="91050" y="163991"/>
            <a:ext cx="3338938" cy="187648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6530">
            <a:off x="4739740" y="4355984"/>
            <a:ext cx="3914222" cy="21997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4337">
            <a:off x="-280334" y="4095999"/>
            <a:ext cx="3359775" cy="2519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6366">
            <a:off x="3008706" y="2675739"/>
            <a:ext cx="1903645" cy="29718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329905"/>
            <a:ext cx="2135133" cy="14152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863" y="1789875"/>
            <a:ext cx="2813344" cy="2124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6354">
            <a:off x="3435828" y="246202"/>
            <a:ext cx="2067500" cy="2067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3154">
            <a:off x="5578513" y="-117643"/>
            <a:ext cx="3076575" cy="1485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9825345">
            <a:off x="2064206" y="1547197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(Cat </a:t>
            </a:r>
            <a:r>
              <a:rPr lang="en-US" sz="1400" dirty="0"/>
              <a:t>with head Stuck In Bread, </a:t>
            </a:r>
            <a:r>
              <a:rPr lang="en-US" sz="1400" dirty="0" smtClean="0"/>
              <a:t>2015)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 rot="949602">
            <a:off x="3351164" y="2298294"/>
            <a:ext cx="1656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</a:t>
            </a:r>
            <a:r>
              <a:rPr lang="en-US" sz="1400" dirty="0" err="1" smtClean="0"/>
              <a:t>Squidward</a:t>
            </a:r>
            <a:r>
              <a:rPr lang="en-US" sz="1400" dirty="0" smtClean="0"/>
              <a:t> </a:t>
            </a:r>
            <a:r>
              <a:rPr lang="en-US" sz="1400" dirty="0"/>
              <a:t>Dab, </a:t>
            </a:r>
            <a:r>
              <a:rPr lang="en-US" sz="1400" dirty="0" smtClean="0"/>
              <a:t>2016)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 rot="1318535">
            <a:off x="5649187" y="1148089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(Distracting </a:t>
            </a:r>
            <a:r>
              <a:rPr lang="en-US" sz="1400" dirty="0"/>
              <a:t>Distractions, </a:t>
            </a:r>
            <a:r>
              <a:rPr lang="en-US" sz="1400" dirty="0" smtClean="0"/>
              <a:t>2012)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3657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(Distracting </a:t>
            </a:r>
            <a:r>
              <a:rPr lang="en-US" sz="1400" dirty="0"/>
              <a:t>fan, </a:t>
            </a:r>
            <a:r>
              <a:rPr lang="en-US" sz="1400" dirty="0" smtClean="0"/>
              <a:t>2012)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740074" y="6550223"/>
            <a:ext cx="1613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(Loud </a:t>
            </a:r>
            <a:r>
              <a:rPr lang="en-US" sz="1400" dirty="0"/>
              <a:t>Noises, </a:t>
            </a:r>
            <a:r>
              <a:rPr lang="en-US" sz="1400" dirty="0" smtClean="0"/>
              <a:t>2013)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429000" y="5709422"/>
            <a:ext cx="1219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(Hilary </a:t>
            </a:r>
            <a:r>
              <a:rPr lang="en-US" sz="1400" dirty="0"/>
              <a:t>Trump, </a:t>
            </a:r>
            <a:r>
              <a:rPr lang="en-US" sz="1400" dirty="0" smtClean="0"/>
              <a:t>2015)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6858000" y="38963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(Funny </a:t>
            </a:r>
            <a:r>
              <a:rPr lang="en-US" sz="1400" dirty="0"/>
              <a:t>Cat Gifs, </a:t>
            </a:r>
            <a:r>
              <a:rPr lang="en-US" sz="1400" dirty="0" smtClean="0"/>
              <a:t>2016)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4454734" y="6334780"/>
            <a:ext cx="1626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(Honey </a:t>
            </a:r>
            <a:r>
              <a:rPr lang="en-US" sz="1400" dirty="0"/>
              <a:t>boo </a:t>
            </a:r>
            <a:r>
              <a:rPr lang="en-US" sz="1400" dirty="0" err="1"/>
              <a:t>boo</a:t>
            </a:r>
            <a:r>
              <a:rPr lang="en-US" sz="1400" dirty="0"/>
              <a:t>, </a:t>
            </a:r>
            <a:r>
              <a:rPr lang="en-US" sz="1400" dirty="0" smtClean="0"/>
              <a:t>2012)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757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Computers distract us from educational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“When </a:t>
            </a:r>
            <a:r>
              <a:rPr lang="en-US" dirty="0"/>
              <a:t>we retrieve information that was processed via multitasking or with significant interruptions from a secondary </a:t>
            </a:r>
            <a:r>
              <a:rPr lang="en-US" dirty="0" smtClean="0"/>
              <a:t>task, we </a:t>
            </a:r>
            <a:r>
              <a:rPr lang="en-US" dirty="0"/>
              <a:t>are more likely to experience some form of performance </a:t>
            </a:r>
            <a:r>
              <a:rPr lang="en-US" dirty="0" smtClean="0"/>
              <a:t>decrement”</a:t>
            </a:r>
          </a:p>
          <a:p>
            <a:r>
              <a:rPr lang="en-US" dirty="0" smtClean="0"/>
              <a:t>“Only </a:t>
            </a:r>
            <a:r>
              <a:rPr lang="en-US" b="1" dirty="0"/>
              <a:t>7.9</a:t>
            </a:r>
            <a:r>
              <a:rPr lang="en-US" dirty="0"/>
              <a:t> percent reported they never use a digital device during classes for non-classroom related activities</a:t>
            </a:r>
            <a:r>
              <a:rPr lang="en-US" dirty="0" smtClean="0"/>
              <a:t>.”</a:t>
            </a:r>
          </a:p>
        </p:txBody>
      </p:sp>
      <p:sp>
        <p:nvSpPr>
          <p:cNvPr id="4" name="Oval 3"/>
          <p:cNvSpPr/>
          <p:nvPr/>
        </p:nvSpPr>
        <p:spPr>
          <a:xfrm>
            <a:off x="762000" y="4914900"/>
            <a:ext cx="28194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Distracted learning/ Multitasking while learning </a:t>
            </a:r>
            <a:endParaRPr lang="en-US" dirty="0"/>
          </a:p>
        </p:txBody>
      </p:sp>
      <p:sp>
        <p:nvSpPr>
          <p:cNvPr id="5" name="Equal 4"/>
          <p:cNvSpPr/>
          <p:nvPr/>
        </p:nvSpPr>
        <p:spPr>
          <a:xfrm>
            <a:off x="3733800" y="5181600"/>
            <a:ext cx="800100" cy="7620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4953000" y="4914900"/>
            <a:ext cx="2286000" cy="1295400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Loss in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86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382</TotalTime>
  <Words>482</Words>
  <Application>Microsoft Office PowerPoint</Application>
  <PresentationFormat>On-screen Show (4:3)</PresentationFormat>
  <Paragraphs>84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</vt:lpstr>
      <vt:lpstr>Times New Roman</vt:lpstr>
      <vt:lpstr>Adjacency</vt:lpstr>
      <vt:lpstr>Have computers benefited society?</vt:lpstr>
      <vt:lpstr>Computers</vt:lpstr>
      <vt:lpstr>Computers effects on education</vt:lpstr>
      <vt:lpstr>Computers can teach those in hard to reach places</vt:lpstr>
      <vt:lpstr>FLVS</vt:lpstr>
      <vt:lpstr>Aiding the educationally challenged</vt:lpstr>
      <vt:lpstr>Provides help over educational obstacles</vt:lpstr>
      <vt:lpstr>PowerPoint Presentation</vt:lpstr>
      <vt:lpstr>Computers distract us from educational activities</vt:lpstr>
      <vt:lpstr>Computers effect the thinking process</vt:lpstr>
      <vt:lpstr>Solution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Have computers benefited society?</dc:title>
  <dc:creator>Greg</dc:creator>
  <cp:lastModifiedBy>FULKERT JONATHAN GREG</cp:lastModifiedBy>
  <cp:revision>30</cp:revision>
  <dcterms:created xsi:type="dcterms:W3CDTF">2016-04-15T03:46:02Z</dcterms:created>
  <dcterms:modified xsi:type="dcterms:W3CDTF">2016-05-13T16:05:26Z</dcterms:modified>
</cp:coreProperties>
</file>